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6" r:id="rId5"/>
    <p:sldMasterId id="2147483653" r:id="rId6"/>
  </p:sldMasterIdLst>
  <p:notesMasterIdLst>
    <p:notesMasterId r:id="rId10"/>
  </p:notesMasterIdLst>
  <p:handoutMasterIdLst>
    <p:handoutMasterId r:id="rId11"/>
  </p:handoutMasterIdLst>
  <p:sldIdLst>
    <p:sldId id="260" r:id="rId7"/>
    <p:sldId id="261" r:id="rId8"/>
    <p:sldId id="262"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smtClean="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58" tIns="46580" rIns="93158" bIns="46580" rtlCol="0"/>
          <a:lstStyle>
            <a:lvl1pPr algn="r">
              <a:defRPr sz="1300" smtClean="0"/>
            </a:lvl1pPr>
          </a:lstStyle>
          <a:p>
            <a:pPr>
              <a:defRPr/>
            </a:pPr>
            <a:fld id="{0373E0AC-9987-44CD-8F38-9F233EDCCEDF}" type="datetimeFigureOut">
              <a:rPr lang="en-US"/>
              <a:pPr>
                <a:defRPr/>
              </a:pPr>
              <a:t>3/21/2022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58" tIns="46580" rIns="93158" bIns="46580" rtlCol="0" anchor="b"/>
          <a:lstStyle>
            <a:lvl1pPr algn="l">
              <a:defRPr sz="1300" smtClean="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8" tIns="46580" rIns="93158" bIns="46580" rtlCol="0" anchor="b"/>
          <a:lstStyle>
            <a:lvl1pPr algn="r">
              <a:defRPr sz="1300" smtClean="0"/>
            </a:lvl1pPr>
          </a:lstStyle>
          <a:p>
            <a:pPr>
              <a:defRPr/>
            </a:pPr>
            <a:fld id="{36969D46-046A-479F-AD62-636903814E32}" type="slidenum">
              <a:rPr lang="en-US"/>
              <a:pPr>
                <a:defRPr/>
              </a:pPr>
              <a:t>‹#›</a:t>
            </a:fld>
            <a:endParaRPr lang="en-US"/>
          </a:p>
        </p:txBody>
      </p:sp>
    </p:spTree>
    <p:extLst>
      <p:ext uri="{BB962C8B-B14F-4D97-AF65-F5344CB8AC3E}">
        <p14:creationId xmlns:p14="http://schemas.microsoft.com/office/powerpoint/2010/main" val="1040409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300"/>
            </a:lvl1pPr>
          </a:lstStyle>
          <a:p>
            <a:fld id="{4C25F4B4-8E2D-419F-BB34-50625C7C7B88}" type="datetimeFigureOut">
              <a:rPr lang="en-US" smtClean="0"/>
              <a:t>3/21/2022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60AFED37-EB3E-41D1-B2B6-BD8A6A3D33E1}" type="slidenum">
              <a:rPr lang="en-US" smtClean="0"/>
              <a:t>‹#›</a:t>
            </a:fld>
            <a:endParaRPr lang="en-US"/>
          </a:p>
        </p:txBody>
      </p:sp>
    </p:spTree>
    <p:extLst>
      <p:ext uri="{BB962C8B-B14F-4D97-AF65-F5344CB8AC3E}">
        <p14:creationId xmlns:p14="http://schemas.microsoft.com/office/powerpoint/2010/main" val="165775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FED37-EB3E-41D1-B2B6-BD8A6A3D33E1}" type="slidenum">
              <a:rPr lang="en-US" smtClean="0"/>
              <a:t>1</a:t>
            </a:fld>
            <a:endParaRPr lang="en-US"/>
          </a:p>
        </p:txBody>
      </p:sp>
    </p:spTree>
    <p:extLst>
      <p:ext uri="{BB962C8B-B14F-4D97-AF65-F5344CB8AC3E}">
        <p14:creationId xmlns:p14="http://schemas.microsoft.com/office/powerpoint/2010/main" val="14047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FED37-EB3E-41D1-B2B6-BD8A6A3D33E1}" type="slidenum">
              <a:rPr lang="en-US" smtClean="0"/>
              <a:t>2</a:t>
            </a:fld>
            <a:endParaRPr lang="en-US"/>
          </a:p>
        </p:txBody>
      </p:sp>
    </p:spTree>
    <p:extLst>
      <p:ext uri="{BB962C8B-B14F-4D97-AF65-F5344CB8AC3E}">
        <p14:creationId xmlns:p14="http://schemas.microsoft.com/office/powerpoint/2010/main" val="198371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FED37-EB3E-41D1-B2B6-BD8A6A3D33E1}" type="slidenum">
              <a:rPr lang="en-US" smtClean="0"/>
              <a:t>3</a:t>
            </a:fld>
            <a:endParaRPr lang="en-US"/>
          </a:p>
        </p:txBody>
      </p:sp>
    </p:spTree>
    <p:extLst>
      <p:ext uri="{BB962C8B-B14F-4D97-AF65-F5344CB8AC3E}">
        <p14:creationId xmlns:p14="http://schemas.microsoft.com/office/powerpoint/2010/main" val="133002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C81D6195-89E5-45DB-A99A-A904BD96D0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7ACF2-BF09-45A5-9BD5-A0E76604F248}"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123866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7ACF2-BF09-45A5-9BD5-A0E76604F248}"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285142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7ACF2-BF09-45A5-9BD5-A0E76604F248}"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797091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7ACF2-BF09-45A5-9BD5-A0E76604F248}"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137393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7ACF2-BF09-45A5-9BD5-A0E76604F248}"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3134597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7ACF2-BF09-45A5-9BD5-A0E76604F248}"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3428495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7ACF2-BF09-45A5-9BD5-A0E76604F248}"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243438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7ACF2-BF09-45A5-9BD5-A0E76604F248}"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309139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903B25E-5375-4E9D-AAF8-ACD34919F6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Chart Color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14786" y="274637"/>
            <a:ext cx="8372014"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14786" y="1225550"/>
            <a:ext cx="8372014"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95863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solidFill>
                  <a:prstClr val="black">
                    <a:tint val="75000"/>
                  </a:prstClr>
                </a:solidFill>
              </a:rPr>
              <a:t>File Name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63731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903B25E-5375-4E9D-AAF8-ACD34919F66F}" type="slidenum">
              <a:rPr lang="en-US"/>
              <a:pPr>
                <a:defRPr/>
              </a:pPr>
              <a:t>‹#›</a:t>
            </a:fld>
            <a:endParaRPr lang="en-US"/>
          </a:p>
        </p:txBody>
      </p:sp>
    </p:spTree>
    <p:extLst>
      <p:ext uri="{BB962C8B-B14F-4D97-AF65-F5344CB8AC3E}">
        <p14:creationId xmlns:p14="http://schemas.microsoft.com/office/powerpoint/2010/main" val="153256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Chart Color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14786" y="274637"/>
            <a:ext cx="8372014"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14786" y="1225550"/>
            <a:ext cx="8372014"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50924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7ACF2-BF09-45A5-9BD5-A0E76604F248}"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159206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7ACF2-BF09-45A5-9BD5-A0E76604F248}"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81674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7ACF2-BF09-45A5-9BD5-A0E76604F248}"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5A646-50E1-460B-88B5-1CCD7DEFE012}" type="slidenum">
              <a:rPr lang="en-US" smtClean="0"/>
              <a:t>‹#›</a:t>
            </a:fld>
            <a:endParaRPr lang="en-US"/>
          </a:p>
        </p:txBody>
      </p:sp>
    </p:spTree>
    <p:extLst>
      <p:ext uri="{BB962C8B-B14F-4D97-AF65-F5344CB8AC3E}">
        <p14:creationId xmlns:p14="http://schemas.microsoft.com/office/powerpoint/2010/main" val="1717890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94DCB114-2474-4B54-9833-511E2FE6907A}" type="slidenum">
              <a:rPr lang="en-US"/>
              <a:pPr>
                <a:defRPr/>
              </a:pPr>
              <a:t>‹#›</a:t>
            </a:fld>
            <a:endParaRPr lang="en-US"/>
          </a:p>
        </p:txBody>
      </p:sp>
      <p:pic>
        <p:nvPicPr>
          <p:cNvPr id="2053" name="Picture 8" descr="USACE_logo"/>
          <p:cNvPicPr>
            <a:picLocks noChangeAspect="1" noChangeArrowheads="1"/>
          </p:cNvPicPr>
          <p:nvPr/>
        </p:nvPicPr>
        <p:blipFill>
          <a:blip r:embed="rId5"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p>
        </p:txBody>
      </p:sp>
      <p:pic>
        <p:nvPicPr>
          <p:cNvPr id="2056" name="Picture 2" descr="X:\IM\VI\Logos\Branding\USARMY_3D_RGB_MD_PS.png"/>
          <p:cNvPicPr>
            <a:picLocks noChangeAspect="1" noChangeArrowheads="1"/>
          </p:cNvPicPr>
          <p:nvPr/>
        </p:nvPicPr>
        <p:blipFill>
          <a:blip r:embed="rId6" cstate="print"/>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sp>
        <p:nvSpPr>
          <p:cNvPr id="29" name="Rectangle 28"/>
          <p:cNvSpPr/>
          <p:nvPr/>
        </p:nvSpPr>
        <p:spPr>
          <a:xfrm>
            <a:off x="720725" y="3409011"/>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black"/>
                </a:solidFill>
              </a:rPr>
              <a:t>255</a:t>
            </a:r>
          </a:p>
          <a:p>
            <a:pPr algn="ctr">
              <a:defRPr/>
            </a:pPr>
            <a:r>
              <a:rPr lang="en-US" sz="1000" dirty="0">
                <a:solidFill>
                  <a:prstClr val="black"/>
                </a:solidFill>
              </a:rPr>
              <a:t>255</a:t>
            </a:r>
          </a:p>
          <a:p>
            <a:pPr algn="ctr">
              <a:defRPr/>
            </a:pPr>
            <a:r>
              <a:rPr lang="en-US" sz="1000" dirty="0">
                <a:solidFill>
                  <a:prstClr val="black"/>
                </a:solidFill>
              </a:rPr>
              <a:t>255</a:t>
            </a:r>
          </a:p>
        </p:txBody>
      </p:sp>
      <p:sp>
        <p:nvSpPr>
          <p:cNvPr id="30" name="Rectangle 29"/>
          <p:cNvSpPr/>
          <p:nvPr/>
        </p:nvSpPr>
        <p:spPr>
          <a:xfrm>
            <a:off x="1441450" y="3409011"/>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white"/>
                </a:solidFill>
              </a:rPr>
              <a:t>0</a:t>
            </a:r>
          </a:p>
          <a:p>
            <a:pPr algn="ctr">
              <a:defRPr/>
            </a:pPr>
            <a:r>
              <a:rPr lang="en-US" sz="1000" dirty="0">
                <a:solidFill>
                  <a:prstClr val="white"/>
                </a:solidFill>
              </a:rPr>
              <a:t>0</a:t>
            </a:r>
          </a:p>
          <a:p>
            <a:pPr algn="ctr">
              <a:defRPr/>
            </a:pPr>
            <a:r>
              <a:rPr lang="en-US" sz="1000" dirty="0">
                <a:solidFill>
                  <a:prstClr val="white"/>
                </a:solidFill>
              </a:rPr>
              <a:t>0</a:t>
            </a:r>
          </a:p>
        </p:txBody>
      </p:sp>
      <p:sp>
        <p:nvSpPr>
          <p:cNvPr id="31" name="Rectangle 30"/>
          <p:cNvSpPr/>
          <p:nvPr/>
        </p:nvSpPr>
        <p:spPr>
          <a:xfrm>
            <a:off x="2162175" y="3409011"/>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black"/>
                </a:solidFill>
              </a:rPr>
              <a:t>163</a:t>
            </a:r>
          </a:p>
          <a:p>
            <a:pPr algn="ctr">
              <a:defRPr/>
            </a:pPr>
            <a:r>
              <a:rPr lang="en-US" sz="1000" dirty="0">
                <a:solidFill>
                  <a:prstClr val="black"/>
                </a:solidFill>
              </a:rPr>
              <a:t>163</a:t>
            </a:r>
          </a:p>
          <a:p>
            <a:pPr algn="ctr">
              <a:defRPr/>
            </a:pPr>
            <a:r>
              <a:rPr lang="en-US" sz="1000" dirty="0">
                <a:solidFill>
                  <a:prstClr val="black"/>
                </a:solidFill>
              </a:rPr>
              <a:t>163</a:t>
            </a:r>
          </a:p>
        </p:txBody>
      </p:sp>
      <p:sp>
        <p:nvSpPr>
          <p:cNvPr id="32" name="Rectangle 31"/>
          <p:cNvSpPr/>
          <p:nvPr/>
        </p:nvSpPr>
        <p:spPr>
          <a:xfrm>
            <a:off x="2882900" y="3409011"/>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white"/>
                </a:solidFill>
              </a:rPr>
              <a:t>131</a:t>
            </a:r>
          </a:p>
          <a:p>
            <a:pPr algn="ctr">
              <a:defRPr/>
            </a:pPr>
            <a:r>
              <a:rPr lang="en-US" sz="1000" dirty="0">
                <a:solidFill>
                  <a:prstClr val="white"/>
                </a:solidFill>
              </a:rPr>
              <a:t>132</a:t>
            </a:r>
          </a:p>
          <a:p>
            <a:pPr algn="ctr">
              <a:defRPr/>
            </a:pPr>
            <a:r>
              <a:rPr lang="en-US" sz="1000" dirty="0">
                <a:solidFill>
                  <a:prstClr val="white"/>
                </a:solidFill>
              </a:rPr>
              <a:t>122</a:t>
            </a:r>
          </a:p>
        </p:txBody>
      </p:sp>
      <p:sp>
        <p:nvSpPr>
          <p:cNvPr id="33" name="Rectangle 32"/>
          <p:cNvSpPr/>
          <p:nvPr/>
        </p:nvSpPr>
        <p:spPr>
          <a:xfrm>
            <a:off x="3603625" y="3409011"/>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black"/>
                </a:solidFill>
              </a:rPr>
              <a:t>239</a:t>
            </a:r>
          </a:p>
          <a:p>
            <a:pPr algn="ctr">
              <a:defRPr/>
            </a:pPr>
            <a:r>
              <a:rPr lang="en-US" sz="1000" dirty="0">
                <a:solidFill>
                  <a:prstClr val="black"/>
                </a:solidFill>
              </a:rPr>
              <a:t>65</a:t>
            </a:r>
          </a:p>
          <a:p>
            <a:pPr algn="ctr">
              <a:defRPr/>
            </a:pPr>
            <a:r>
              <a:rPr lang="en-US" sz="1000" dirty="0">
                <a:solidFill>
                  <a:prstClr val="black"/>
                </a:solidFill>
              </a:rPr>
              <a:t>53</a:t>
            </a:r>
          </a:p>
        </p:txBody>
      </p:sp>
      <p:sp>
        <p:nvSpPr>
          <p:cNvPr id="34" name="Rectangle 33"/>
          <p:cNvSpPr/>
          <p:nvPr/>
        </p:nvSpPr>
        <p:spPr>
          <a:xfrm>
            <a:off x="5045075" y="3409011"/>
            <a:ext cx="558800" cy="55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black"/>
                </a:solidFill>
              </a:rPr>
              <a:t>80</a:t>
            </a:r>
          </a:p>
          <a:p>
            <a:pPr algn="ctr">
              <a:defRPr/>
            </a:pPr>
            <a:r>
              <a:rPr lang="en-US" sz="1000" dirty="0">
                <a:solidFill>
                  <a:prstClr val="black"/>
                </a:solidFill>
              </a:rPr>
              <a:t>119</a:t>
            </a:r>
          </a:p>
          <a:p>
            <a:pPr algn="ctr">
              <a:defRPr/>
            </a:pPr>
            <a:r>
              <a:rPr lang="en-US" sz="1000" dirty="0">
                <a:solidFill>
                  <a:prstClr val="black"/>
                </a:solidFill>
              </a:rPr>
              <a:t>27</a:t>
            </a:r>
          </a:p>
        </p:txBody>
      </p:sp>
      <p:sp>
        <p:nvSpPr>
          <p:cNvPr id="35" name="Rectangle 34"/>
          <p:cNvSpPr/>
          <p:nvPr/>
        </p:nvSpPr>
        <p:spPr>
          <a:xfrm>
            <a:off x="5765800" y="3409011"/>
            <a:ext cx="558800" cy="55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black"/>
                </a:solidFill>
              </a:rPr>
              <a:t>252</a:t>
            </a:r>
          </a:p>
          <a:p>
            <a:pPr algn="ctr">
              <a:defRPr/>
            </a:pPr>
            <a:r>
              <a:rPr lang="en-US" sz="1000" dirty="0">
                <a:solidFill>
                  <a:prstClr val="black"/>
                </a:solidFill>
              </a:rPr>
              <a:t>174</a:t>
            </a:r>
          </a:p>
          <a:p>
            <a:pPr algn="ctr">
              <a:defRPr/>
            </a:pPr>
            <a:r>
              <a:rPr lang="en-US" sz="1000" dirty="0">
                <a:solidFill>
                  <a:prstClr val="black"/>
                </a:solidFill>
              </a:rPr>
              <a:t>.59</a:t>
            </a:r>
          </a:p>
        </p:txBody>
      </p:sp>
      <p:sp>
        <p:nvSpPr>
          <p:cNvPr id="36" name="Rectangle 35"/>
          <p:cNvSpPr/>
          <p:nvPr/>
        </p:nvSpPr>
        <p:spPr>
          <a:xfrm>
            <a:off x="4324350" y="3409011"/>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black"/>
                </a:solidFill>
              </a:rPr>
              <a:t>110</a:t>
            </a:r>
          </a:p>
          <a:p>
            <a:pPr algn="ctr">
              <a:defRPr/>
            </a:pPr>
            <a:r>
              <a:rPr lang="en-US" sz="1000" dirty="0">
                <a:solidFill>
                  <a:prstClr val="black"/>
                </a:solidFill>
              </a:rPr>
              <a:t>135</a:t>
            </a:r>
          </a:p>
          <a:p>
            <a:pPr algn="ctr">
              <a:defRPr/>
            </a:pPr>
            <a:r>
              <a:rPr lang="en-US" sz="1000" dirty="0">
                <a:solidFill>
                  <a:prstClr val="black"/>
                </a:solidFill>
              </a:rPr>
              <a:t>120</a:t>
            </a:r>
          </a:p>
        </p:txBody>
      </p:sp>
      <p:sp>
        <p:nvSpPr>
          <p:cNvPr id="37" name="Rectangle 36"/>
          <p:cNvSpPr/>
          <p:nvPr/>
        </p:nvSpPr>
        <p:spPr>
          <a:xfrm>
            <a:off x="6486525" y="3409011"/>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black"/>
                </a:solidFill>
              </a:rPr>
              <a:t>62</a:t>
            </a:r>
          </a:p>
          <a:p>
            <a:pPr algn="ctr">
              <a:defRPr/>
            </a:pPr>
            <a:r>
              <a:rPr lang="en-US" sz="1000" dirty="0">
                <a:solidFill>
                  <a:prstClr val="black"/>
                </a:solidFill>
              </a:rPr>
              <a:t>102</a:t>
            </a:r>
          </a:p>
          <a:p>
            <a:pPr algn="ctr">
              <a:defRPr/>
            </a:pPr>
            <a:r>
              <a:rPr lang="en-US" sz="1000" dirty="0">
                <a:solidFill>
                  <a:prstClr val="black"/>
                </a:solidFill>
              </a:rPr>
              <a:t>130</a:t>
            </a:r>
          </a:p>
        </p:txBody>
      </p:sp>
      <p:pic>
        <p:nvPicPr>
          <p:cNvPr id="1033" name="Picture 6"/>
          <p:cNvPicPr>
            <a:picLocks noChangeAspect="1"/>
          </p:cNvPicPr>
          <p:nvPr/>
        </p:nvPicPr>
        <p:blipFill>
          <a:blip r:embed="rId5"/>
          <a:srcRect/>
          <a:stretch>
            <a:fillRect/>
          </a:stretch>
        </p:blipFill>
        <p:spPr bwMode="auto">
          <a:xfrm>
            <a:off x="4559300" y="3416300"/>
            <a:ext cx="19050" cy="3175"/>
          </a:xfrm>
          <a:prstGeom prst="rect">
            <a:avLst/>
          </a:prstGeom>
          <a:noFill/>
          <a:ln w="9525">
            <a:noFill/>
            <a:miter lim="800000"/>
            <a:headEnd/>
            <a:tailEnd/>
          </a:ln>
        </p:spPr>
      </p:pic>
      <p:pic>
        <p:nvPicPr>
          <p:cNvPr id="28" name="Picture 27"/>
          <p:cNvPicPr>
            <a:picLocks noChangeAspect="1"/>
          </p:cNvPicPr>
          <p:nvPr/>
        </p:nvPicPr>
        <p:blipFill>
          <a:blip r:embed="rId6"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ounded Rectangle 1"/>
          <p:cNvSpPr/>
          <p:nvPr/>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99" name="Title Placeholder 1"/>
          <p:cNvSpPr>
            <a:spLocks noGrp="1"/>
          </p:cNvSpPr>
          <p:nvPr>
            <p:ph type="title"/>
          </p:nvPr>
        </p:nvSpPr>
        <p:spPr bwMode="auto">
          <a:xfrm>
            <a:off x="314786" y="274638"/>
            <a:ext cx="8372014"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14786" y="1233932"/>
            <a:ext cx="8372014"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4786" y="6451728"/>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solidFill>
                  <a:prstClr val="black">
                    <a:tint val="75000"/>
                  </a:prstClr>
                </a:solidFill>
              </a:rPr>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21" name="Picture 33"/>
          <p:cNvPicPr>
            <a:picLocks noChangeAspect="1"/>
          </p:cNvPicPr>
          <p:nvPr/>
        </p:nvPicPr>
        <p:blipFill>
          <a:blip r:embed="rId7"/>
          <a:srcRect/>
          <a:stretch>
            <a:fillRect/>
          </a:stretch>
        </p:blipFill>
        <p:spPr bwMode="auto">
          <a:xfrm>
            <a:off x="7924800" y="5815668"/>
            <a:ext cx="1108075" cy="963613"/>
          </a:xfrm>
          <a:prstGeom prst="rect">
            <a:avLst/>
          </a:prstGeom>
          <a:noFill/>
          <a:ln w="9525">
            <a:noFill/>
            <a:miter lim="800000"/>
            <a:headEnd/>
            <a:tailEnd/>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4107378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ACF2-BF09-45A5-9BD5-A0E76604F248}" type="datetimeFigureOut">
              <a:rPr lang="en-US" smtClean="0"/>
              <a:t>3/21/2022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5A646-50E1-460B-88B5-1CCD7DEFE012}" type="slidenum">
              <a:rPr lang="en-US" smtClean="0"/>
              <a:t>‹#›</a:t>
            </a:fld>
            <a:endParaRPr lang="en-US"/>
          </a:p>
        </p:txBody>
      </p:sp>
    </p:spTree>
    <p:extLst>
      <p:ext uri="{BB962C8B-B14F-4D97-AF65-F5344CB8AC3E}">
        <p14:creationId xmlns:p14="http://schemas.microsoft.com/office/powerpoint/2010/main" val="3466174966"/>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6"/>
          <p:cNvSpPr txBox="1">
            <a:spLocks noChangeArrowheads="1"/>
          </p:cNvSpPr>
          <p:nvPr/>
        </p:nvSpPr>
        <p:spPr bwMode="auto">
          <a:xfrm>
            <a:off x="304800" y="5943600"/>
            <a:ext cx="4953000" cy="707886"/>
          </a:xfrm>
          <a:prstGeom prst="rect">
            <a:avLst/>
          </a:prstGeom>
          <a:noFill/>
          <a:ln w="9525" algn="ctr">
            <a:noFill/>
            <a:miter lim="800000"/>
            <a:headEnd/>
            <a:tailEnd/>
          </a:ln>
        </p:spPr>
        <p:txBody>
          <a:bodyPr wrap="square" lIns="0" rIns="0" anchorCtr="1">
            <a:spAutoFit/>
          </a:bodyPr>
          <a:lstStyle/>
          <a:p>
            <a:r>
              <a:rPr lang="en-US" sz="1000" dirty="0">
                <a:effectLst/>
              </a:rPr>
              <a:t>1 March 2021:  This information will be updated on a quarterly basis</a:t>
            </a:r>
            <a:r>
              <a:rPr lang="en-US" sz="1000" dirty="0"/>
              <a:t> </a:t>
            </a:r>
            <a:r>
              <a:rPr lang="en-US" sz="1000" dirty="0">
                <a:effectLst/>
              </a:rPr>
              <a:t>and is subject to change. The installations identified above are in the pipeline but does not guarantee an RFP release. For the ESCO community we encourage refraining from contacting the installation but contact the ESPC Program Manager for future information.</a:t>
            </a:r>
          </a:p>
        </p:txBody>
      </p:sp>
      <p:sp>
        <p:nvSpPr>
          <p:cNvPr id="4" name="Text Box 80"/>
          <p:cNvSpPr txBox="1">
            <a:spLocks noChangeArrowheads="1"/>
          </p:cNvSpPr>
          <p:nvPr/>
        </p:nvSpPr>
        <p:spPr bwMode="auto">
          <a:xfrm>
            <a:off x="152400" y="152401"/>
            <a:ext cx="3671133" cy="523220"/>
          </a:xfrm>
          <a:prstGeom prst="rect">
            <a:avLst/>
          </a:prstGeom>
          <a:noFill/>
          <a:ln w="9525">
            <a:noFill/>
            <a:miter lim="800000"/>
            <a:headEnd/>
            <a:tailEnd/>
          </a:ln>
        </p:spPr>
        <p:txBody>
          <a:bodyPr wrap="none">
            <a:spAutoFit/>
          </a:bodyPr>
          <a:lstStyle/>
          <a:p>
            <a:r>
              <a:rPr lang="en-US" sz="2800" b="1" dirty="0"/>
              <a:t>ESPC RFP Forecast </a:t>
            </a:r>
            <a:endParaRPr lang="en-US" sz="2800" b="1"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4263466319"/>
              </p:ext>
            </p:extLst>
          </p:nvPr>
        </p:nvGraphicFramePr>
        <p:xfrm>
          <a:off x="609600" y="609600"/>
          <a:ext cx="8153400" cy="267582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577505">
                <a:tc>
                  <a:txBody>
                    <a:bodyPr/>
                    <a:lstStyle/>
                    <a:p>
                      <a:pPr algn="l" fontAlgn="ctr"/>
                      <a:r>
                        <a:rPr lang="en-US" sz="1200" b="1" i="0" u="none" strike="noStrike" kern="1200" dirty="0">
                          <a:ln>
                            <a:noFill/>
                          </a:ln>
                          <a:solidFill>
                            <a:schemeClr val="tx1"/>
                          </a:solidFill>
                          <a:latin typeface="Arial"/>
                          <a:ea typeface="+mn-ea"/>
                          <a:cs typeface="+mn-cs"/>
                        </a:rPr>
                        <a:t>Program</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l" fontAlgn="ctr"/>
                      <a:r>
                        <a:rPr lang="en-US" sz="1200" b="1" i="0" u="none" strike="noStrike" kern="1200" dirty="0">
                          <a:ln>
                            <a:noFill/>
                          </a:ln>
                          <a:solidFill>
                            <a:schemeClr val="tx1"/>
                          </a:solidFill>
                          <a:latin typeface="Arial"/>
                          <a:ea typeface="+mn-ea"/>
                          <a:cs typeface="+mn-cs"/>
                        </a:rPr>
                        <a:t>Installation</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kern="1200" dirty="0">
                          <a:ln>
                            <a:noFill/>
                          </a:ln>
                          <a:solidFill>
                            <a:schemeClr val="tx1"/>
                          </a:solidFill>
                          <a:latin typeface="Arial"/>
                          <a:ea typeface="+mn-ea"/>
                          <a:cs typeface="+mn-cs"/>
                        </a:rPr>
                        <a:t>Estimated Value</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kern="1200" dirty="0">
                          <a:ln>
                            <a:noFill/>
                          </a:ln>
                          <a:solidFill>
                            <a:schemeClr val="tx1"/>
                          </a:solidFill>
                          <a:latin typeface="Arial"/>
                          <a:ea typeface="+mn-ea"/>
                          <a:cs typeface="+mn-cs"/>
                        </a:rPr>
                        <a:t>RFP Release Date</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4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Arial" pitchFamily="34" charset="0"/>
                          <a:cs typeface="Arial" pitchFamily="34" charset="0"/>
                        </a:rPr>
                        <a:t>ESPC</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l" defTabSz="914400" rtl="0" eaLnBrk="1" fontAlgn="b" latinLnBrk="0" hangingPunct="1"/>
                      <a:r>
                        <a:rPr lang="en-US" sz="1200" b="1" i="0" u="none" strike="noStrike" kern="1200" dirty="0">
                          <a:solidFill>
                            <a:schemeClr val="tx1"/>
                          </a:solidFill>
                          <a:latin typeface="Arial" pitchFamily="34" charset="0"/>
                          <a:ea typeface="+mn-ea"/>
                          <a:cs typeface="Arial" pitchFamily="34" charset="0"/>
                        </a:rPr>
                        <a:t>None</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r>
                        <a:rPr lang="en-US" sz="1200" b="1" i="0" u="none" strike="noStrike" kern="1200" dirty="0">
                          <a:solidFill>
                            <a:schemeClr val="tx1"/>
                          </a:solidFill>
                          <a:latin typeface="Arial" pitchFamily="34" charset="0"/>
                          <a:ea typeface="+mn-ea"/>
                          <a:cs typeface="Arial" pitchFamily="34" charset="0"/>
                        </a:rPr>
                        <a:t>$0 M</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r>
                        <a:rPr lang="en-US" sz="1200" b="1" i="0" u="none" strike="noStrike" kern="1200" dirty="0">
                          <a:solidFill>
                            <a:schemeClr val="tx1"/>
                          </a:solidFill>
                          <a:latin typeface="Arial" pitchFamily="34" charset="0"/>
                          <a:ea typeface="+mn-ea"/>
                          <a:cs typeface="Arial" pitchFamily="34" charset="0"/>
                        </a:rPr>
                        <a:t>None</a:t>
                      </a: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24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chemeClr val="tx1"/>
                        </a:solidFill>
                        <a:latin typeface="Arial" pitchFamily="34" charset="0"/>
                        <a:cs typeface="Arial" pitchFamily="34" charset="0"/>
                      </a:endParaRPr>
                    </a:p>
                  </a:txBody>
                  <a:tcPr marL="0" marR="0" marT="0" marB="0" anchor="ctr">
                    <a:noFill/>
                  </a:tcPr>
                </a:tc>
                <a:tc>
                  <a:txBody>
                    <a:bodyPr/>
                    <a:lstStyle/>
                    <a:p>
                      <a:pPr marL="0" algn="l"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baseline="0" dirty="0">
                        <a:solidFill>
                          <a:schemeClr val="tx1"/>
                        </a:solidFill>
                        <a:latin typeface="Arial" pitchFamily="34" charset="0"/>
                        <a:ea typeface="+mn-ea"/>
                        <a:cs typeface="Arial" pitchFamily="34" charset="0"/>
                      </a:endParaRPr>
                    </a:p>
                  </a:txBody>
                  <a:tcPr marL="0" marR="0" marT="0" marB="0" anchor="ctr">
                    <a:noFill/>
                  </a:tcPr>
                </a:tc>
                <a:extLst>
                  <a:ext uri="{0D108BD9-81ED-4DB2-BD59-A6C34878D82A}">
                    <a16:rowId xmlns:a16="http://schemas.microsoft.com/office/drawing/2014/main" val="10002"/>
                  </a:ext>
                </a:extLst>
              </a:tr>
              <a:tr h="524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chemeClr val="tx1"/>
                        </a:solidFill>
                        <a:latin typeface="Arial" pitchFamily="34" charset="0"/>
                        <a:cs typeface="Arial" pitchFamily="34" charset="0"/>
                      </a:endParaRPr>
                    </a:p>
                  </a:txBody>
                  <a:tcPr marL="0" marR="0" marT="0" marB="0" anchor="ctr">
                    <a:noFill/>
                  </a:tcPr>
                </a:tc>
                <a:tc>
                  <a:txBody>
                    <a:bodyPr/>
                    <a:lstStyle/>
                    <a:p>
                      <a:pPr marL="0" algn="l"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extLst>
                  <a:ext uri="{0D108BD9-81ED-4DB2-BD59-A6C34878D82A}">
                    <a16:rowId xmlns:a16="http://schemas.microsoft.com/office/drawing/2014/main" val="10003"/>
                  </a:ext>
                </a:extLst>
              </a:tr>
              <a:tr h="524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latin typeface="Arial" pitchFamily="34" charset="0"/>
                        <a:cs typeface="Arial" pitchFamily="34" charset="0"/>
                      </a:endParaRPr>
                    </a:p>
                  </a:txBody>
                  <a:tcPr marL="0" marR="0" marT="0" marB="0" anchor="ctr">
                    <a:noFill/>
                  </a:tcPr>
                </a:tc>
                <a:tc>
                  <a:txBody>
                    <a:bodyPr/>
                    <a:lstStyle/>
                    <a:p>
                      <a:pPr marL="0" algn="l"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681111EF-CE3E-45E2-ABBC-5876A48DCB67}"/>
              </a:ext>
            </a:extLst>
          </p:cNvPr>
          <p:cNvSpPr txBox="1"/>
          <p:nvPr/>
        </p:nvSpPr>
        <p:spPr>
          <a:xfrm>
            <a:off x="800100" y="3085366"/>
            <a:ext cx="7543800" cy="400110"/>
          </a:xfrm>
          <a:prstGeom prst="rect">
            <a:avLst/>
          </a:prstGeom>
          <a:noFill/>
        </p:spPr>
        <p:txBody>
          <a:bodyPr wrap="square" rtlCol="0">
            <a:spAutoFit/>
          </a:bodyPr>
          <a:lstStyle/>
          <a:p>
            <a:pPr lvl="0" fontAlgn="b">
              <a:spcBef>
                <a:spcPts val="0"/>
              </a:spcBef>
              <a:spcAft>
                <a:spcPts val="0"/>
              </a:spcAft>
              <a:defRPr/>
            </a:pPr>
            <a:r>
              <a:rPr lang="en-US" sz="1000" b="1" dirty="0">
                <a:latin typeface="Arial" pitchFamily="34" charset="0"/>
                <a:cs typeface="Arial" pitchFamily="34" charset="0"/>
              </a:rPr>
              <a:t>There are no RFPs scheduled to be released at this time for ESPC.  Please contact the ESPC Program Manager, Dale Adkins </a:t>
            </a:r>
            <a:r>
              <a:rPr lang="en-US" sz="1000" b="1">
                <a:latin typeface="Arial" pitchFamily="34" charset="0"/>
                <a:cs typeface="Arial" pitchFamily="34" charset="0"/>
              </a:rPr>
              <a:t>at 256-895-7421 with </a:t>
            </a:r>
            <a:r>
              <a:rPr lang="en-US" sz="1000" b="1" dirty="0">
                <a:latin typeface="Arial" pitchFamily="34" charset="0"/>
                <a:cs typeface="Arial" pitchFamily="34" charset="0"/>
              </a:rPr>
              <a:t>any questions you may have.</a:t>
            </a:r>
            <a:endParaRPr lang="en-US" sz="10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901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6"/>
          <p:cNvSpPr txBox="1">
            <a:spLocks noChangeArrowheads="1"/>
          </p:cNvSpPr>
          <p:nvPr/>
        </p:nvSpPr>
        <p:spPr bwMode="auto">
          <a:xfrm>
            <a:off x="304800" y="5943600"/>
            <a:ext cx="5029200" cy="861774"/>
          </a:xfrm>
          <a:prstGeom prst="rect">
            <a:avLst/>
          </a:prstGeom>
          <a:noFill/>
          <a:ln w="9525" algn="ctr">
            <a:noFill/>
            <a:miter lim="800000"/>
            <a:headEnd/>
            <a:tailEnd/>
          </a:ln>
        </p:spPr>
        <p:txBody>
          <a:bodyPr wrap="square" lIns="0" rIns="0" anchorCtr="1">
            <a:spAutoFit/>
          </a:bodyPr>
          <a:lstStyle/>
          <a:p>
            <a:r>
              <a:rPr lang="en-US" sz="1000" dirty="0">
                <a:effectLst/>
              </a:rPr>
              <a:t>1 March 2022:  This information will be updated on a quarterly basis</a:t>
            </a:r>
            <a:r>
              <a:rPr lang="en-US" sz="1000" dirty="0"/>
              <a:t> </a:t>
            </a:r>
            <a:r>
              <a:rPr lang="en-US" sz="1000" dirty="0">
                <a:effectLst/>
              </a:rPr>
              <a:t>and is subject to change. The installations identified above are in the pipeline but does not guarantee an RFP release</a:t>
            </a:r>
            <a:r>
              <a:rPr lang="en-US" sz="1000" dirty="0"/>
              <a:t>. For the ESCO community we encourage refraining from contacting the installation but contact the UESC Program Manager for future information.</a:t>
            </a:r>
          </a:p>
          <a:p>
            <a:endParaRPr lang="en-US" sz="1000" dirty="0">
              <a:effectLst/>
            </a:endParaRPr>
          </a:p>
        </p:txBody>
      </p:sp>
      <p:sp>
        <p:nvSpPr>
          <p:cNvPr id="4" name="Text Box 80"/>
          <p:cNvSpPr txBox="1">
            <a:spLocks noChangeArrowheads="1"/>
          </p:cNvSpPr>
          <p:nvPr/>
        </p:nvSpPr>
        <p:spPr bwMode="auto">
          <a:xfrm>
            <a:off x="152400" y="152401"/>
            <a:ext cx="3592587" cy="523220"/>
          </a:xfrm>
          <a:prstGeom prst="rect">
            <a:avLst/>
          </a:prstGeom>
          <a:noFill/>
          <a:ln w="9525">
            <a:noFill/>
            <a:miter lim="800000"/>
            <a:headEnd/>
            <a:tailEnd/>
          </a:ln>
        </p:spPr>
        <p:txBody>
          <a:bodyPr wrap="none">
            <a:spAutoFit/>
          </a:bodyPr>
          <a:lstStyle/>
          <a:p>
            <a:r>
              <a:rPr lang="en-US" sz="2800" b="1" dirty="0"/>
              <a:t>UESC RFP Forecast</a:t>
            </a:r>
            <a:endParaRPr lang="en-US" sz="2800" b="1"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123071322"/>
              </p:ext>
            </p:extLst>
          </p:nvPr>
        </p:nvGraphicFramePr>
        <p:xfrm>
          <a:off x="533399" y="609600"/>
          <a:ext cx="8153401" cy="4928352"/>
        </p:xfrm>
        <a:graphic>
          <a:graphicData uri="http://schemas.openxmlformats.org/drawingml/2006/table">
            <a:tbl>
              <a:tblPr firstRow="1" bandRow="1">
                <a:tableStyleId>{5C22544A-7EE6-4342-B048-85BDC9FD1C3A}</a:tableStyleId>
              </a:tblPr>
              <a:tblGrid>
                <a:gridCol w="2134116">
                  <a:extLst>
                    <a:ext uri="{9D8B030D-6E8A-4147-A177-3AD203B41FA5}">
                      <a16:colId xmlns:a16="http://schemas.microsoft.com/office/drawing/2014/main" val="20000"/>
                    </a:ext>
                  </a:extLst>
                </a:gridCol>
                <a:gridCol w="3047740">
                  <a:extLst>
                    <a:ext uri="{9D8B030D-6E8A-4147-A177-3AD203B41FA5}">
                      <a16:colId xmlns:a16="http://schemas.microsoft.com/office/drawing/2014/main" val="20001"/>
                    </a:ext>
                  </a:extLst>
                </a:gridCol>
                <a:gridCol w="933370">
                  <a:extLst>
                    <a:ext uri="{9D8B030D-6E8A-4147-A177-3AD203B41FA5}">
                      <a16:colId xmlns:a16="http://schemas.microsoft.com/office/drawing/2014/main" val="20002"/>
                    </a:ext>
                  </a:extLst>
                </a:gridCol>
                <a:gridCol w="2038175">
                  <a:extLst>
                    <a:ext uri="{9D8B030D-6E8A-4147-A177-3AD203B41FA5}">
                      <a16:colId xmlns:a16="http://schemas.microsoft.com/office/drawing/2014/main" val="20003"/>
                    </a:ext>
                  </a:extLst>
                </a:gridCol>
              </a:tblGrid>
              <a:tr h="685800">
                <a:tc>
                  <a:txBody>
                    <a:bodyPr/>
                    <a:lstStyle/>
                    <a:p>
                      <a:pPr algn="l" fontAlgn="ctr"/>
                      <a:r>
                        <a:rPr lang="en-US" sz="1200" b="1" i="0" u="none" strike="noStrike" kern="1200" dirty="0">
                          <a:ln>
                            <a:noFill/>
                          </a:ln>
                          <a:solidFill>
                            <a:schemeClr val="tx1"/>
                          </a:solidFill>
                          <a:latin typeface="Arial"/>
                          <a:ea typeface="+mn-ea"/>
                          <a:cs typeface="+mn-cs"/>
                        </a:rPr>
                        <a:t>Program</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l" fontAlgn="ctr"/>
                      <a:r>
                        <a:rPr lang="en-US" sz="1200" b="1" i="0" u="none" strike="noStrike" kern="1200" dirty="0">
                          <a:ln>
                            <a:noFill/>
                          </a:ln>
                          <a:solidFill>
                            <a:schemeClr val="tx1"/>
                          </a:solidFill>
                          <a:latin typeface="Arial"/>
                          <a:ea typeface="+mn-ea"/>
                          <a:cs typeface="+mn-cs"/>
                        </a:rPr>
                        <a:t>Installation</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kern="1200" dirty="0">
                          <a:ln>
                            <a:noFill/>
                          </a:ln>
                          <a:solidFill>
                            <a:schemeClr val="tx1"/>
                          </a:solidFill>
                          <a:latin typeface="Arial"/>
                          <a:ea typeface="+mn-ea"/>
                          <a:cs typeface="+mn-cs"/>
                        </a:rPr>
                        <a:t>Estimated Value</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kern="1200" dirty="0">
                          <a:ln>
                            <a:noFill/>
                          </a:ln>
                          <a:solidFill>
                            <a:schemeClr val="tx1"/>
                          </a:solidFill>
                          <a:latin typeface="Arial"/>
                          <a:ea typeface="+mn-ea"/>
                          <a:cs typeface="+mn-cs"/>
                        </a:rPr>
                        <a:t>RFP Release Date</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60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a:solidFill>
                          <a:schemeClr val="tx1"/>
                        </a:solidFill>
                        <a:latin typeface="Arial" pitchFamily="34" charset="0"/>
                        <a:cs typeface="Arial"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a:solidFill>
                          <a:schemeClr val="tx1"/>
                        </a:solidFill>
                        <a:latin typeface="Arial" pitchFamily="34" charset="0"/>
                        <a:cs typeface="Arial"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chemeClr val="tx1"/>
                        </a:solidFill>
                        <a:latin typeface="Arial" pitchFamily="34" charset="0"/>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l"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0606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latin typeface="Arial" pitchFamily="34" charset="0"/>
                        <a:cs typeface="Arial" pitchFamily="34" charset="0"/>
                      </a:endParaRPr>
                    </a:p>
                  </a:txBody>
                  <a:tcPr marL="0" marR="0" marT="0" marB="0" anchor="ctr">
                    <a:noFill/>
                  </a:tcPr>
                </a:tc>
                <a:tc>
                  <a:txBody>
                    <a:bodyPr/>
                    <a:lstStyle/>
                    <a:p>
                      <a:pPr marL="0" algn="l"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extLst>
                  <a:ext uri="{0D108BD9-81ED-4DB2-BD59-A6C34878D82A}">
                    <a16:rowId xmlns:a16="http://schemas.microsoft.com/office/drawing/2014/main" val="10002"/>
                  </a:ext>
                </a:extLst>
              </a:tr>
              <a:tr h="10606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chemeClr val="tx1"/>
                        </a:solidFill>
                        <a:latin typeface="Arial" pitchFamily="34" charset="0"/>
                        <a:cs typeface="Arial" pitchFamily="34" charset="0"/>
                      </a:endParaRPr>
                    </a:p>
                  </a:txBody>
                  <a:tcPr marL="0" marR="0" marT="0" marB="0" anchor="ctr">
                    <a:noFill/>
                  </a:tcPr>
                </a:tc>
                <a:tc>
                  <a:txBody>
                    <a:bodyPr/>
                    <a:lstStyle/>
                    <a:p>
                      <a:pPr marL="0" algn="l"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extLst>
                  <a:ext uri="{0D108BD9-81ED-4DB2-BD59-A6C34878D82A}">
                    <a16:rowId xmlns:a16="http://schemas.microsoft.com/office/drawing/2014/main" val="10003"/>
                  </a:ext>
                </a:extLst>
              </a:tr>
              <a:tr h="10606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chemeClr val="tx1"/>
                        </a:solidFill>
                        <a:latin typeface="Arial" pitchFamily="34" charset="0"/>
                        <a:cs typeface="Arial" pitchFamily="34" charset="0"/>
                      </a:endParaRPr>
                    </a:p>
                  </a:txBody>
                  <a:tcPr marL="0" marR="0" marT="0" marB="0" anchor="ctr">
                    <a:noFill/>
                  </a:tcPr>
                </a:tc>
                <a:tc>
                  <a:txBody>
                    <a:bodyPr/>
                    <a:lstStyle/>
                    <a:p>
                      <a:pPr marL="0" algn="l"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chemeClr val="tx1"/>
                        </a:solidFill>
                        <a:latin typeface="Arial" pitchFamily="34" charset="0"/>
                        <a:ea typeface="+mn-ea"/>
                        <a:cs typeface="Arial" pitchFamily="34" charset="0"/>
                      </a:endParaRPr>
                    </a:p>
                  </a:txBody>
                  <a:tcPr marL="0" marR="0" marT="0" marB="0" anchor="ctr">
                    <a:no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05353671-45DE-42C5-9648-4B75BDFC8887}"/>
              </a:ext>
            </a:extLst>
          </p:cNvPr>
          <p:cNvSpPr txBox="1"/>
          <p:nvPr/>
        </p:nvSpPr>
        <p:spPr>
          <a:xfrm>
            <a:off x="457199" y="1619071"/>
            <a:ext cx="8381999" cy="1200329"/>
          </a:xfrm>
          <a:prstGeom prst="rect">
            <a:avLst/>
          </a:prstGeom>
          <a:noFill/>
        </p:spPr>
        <p:txBody>
          <a:bodyPr wrap="square" rtlCol="0">
            <a:spAutoFit/>
          </a:bodyPr>
          <a:lstStyle/>
          <a:p>
            <a:r>
              <a:rPr lang="en-US" sz="1200" b="1" dirty="0"/>
              <a:t>UESC                                        Wright Patterson AFB		$5.6M      	 Utility selected</a:t>
            </a:r>
          </a:p>
          <a:p>
            <a:r>
              <a:rPr lang="en-US" sz="1200" b="1" dirty="0"/>
              <a:t>UESC		       Ft. Polk				$16M	 Utility selected</a:t>
            </a:r>
          </a:p>
          <a:p>
            <a:r>
              <a:rPr lang="en-US" sz="1200" b="1" dirty="0"/>
              <a:t>UESC		       Ft. Leonard Wood			$52M	 Utility selected</a:t>
            </a:r>
          </a:p>
          <a:p>
            <a:r>
              <a:rPr lang="en-US" sz="1200" b="1" dirty="0"/>
              <a:t>UESC		       Ft. Campbell			$7M	 Utility selected</a:t>
            </a:r>
          </a:p>
          <a:p>
            <a:r>
              <a:rPr lang="en-US" sz="1200" b="1" dirty="0"/>
              <a:t>UESC		       Anniston Army Depot		$9.5M	 Utility selected</a:t>
            </a:r>
          </a:p>
          <a:p>
            <a:endParaRPr lang="en-US" sz="1200" b="1" dirty="0"/>
          </a:p>
        </p:txBody>
      </p:sp>
      <p:sp>
        <p:nvSpPr>
          <p:cNvPr id="6" name="TextBox 5">
            <a:extLst>
              <a:ext uri="{FF2B5EF4-FFF2-40B4-BE49-F238E27FC236}">
                <a16:creationId xmlns:a16="http://schemas.microsoft.com/office/drawing/2014/main" id="{9752E687-BE28-4E5B-AE9F-7BF16B8AD7D1}"/>
              </a:ext>
            </a:extLst>
          </p:cNvPr>
          <p:cNvSpPr txBox="1"/>
          <p:nvPr/>
        </p:nvSpPr>
        <p:spPr>
          <a:xfrm>
            <a:off x="974557" y="5392579"/>
            <a:ext cx="8077200" cy="246221"/>
          </a:xfrm>
          <a:prstGeom prst="rect">
            <a:avLst/>
          </a:prstGeom>
          <a:noFill/>
        </p:spPr>
        <p:txBody>
          <a:bodyPr wrap="square" rtlCol="0">
            <a:spAutoFit/>
          </a:bodyPr>
          <a:lstStyle/>
          <a:p>
            <a:pPr lvl="0" fontAlgn="b">
              <a:spcBef>
                <a:spcPts val="0"/>
              </a:spcBef>
              <a:spcAft>
                <a:spcPts val="0"/>
              </a:spcAft>
              <a:defRPr/>
            </a:pPr>
            <a:r>
              <a:rPr lang="en-US" sz="1000" b="1" dirty="0">
                <a:latin typeface="Arial" pitchFamily="34" charset="0"/>
                <a:cs typeface="Arial" pitchFamily="34" charset="0"/>
              </a:rPr>
              <a:t>Please contact the UESC Program Manager, Patricia Mooneyham at 256-895-7481 with any questions you may have.</a:t>
            </a:r>
            <a:endParaRPr lang="en-US" sz="1000" b="1" dirty="0">
              <a:solidFill>
                <a:srgbClr val="0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CCFFF13B-B4C1-439A-9FC6-E58CCCE36A5E}"/>
              </a:ext>
            </a:extLst>
          </p:cNvPr>
          <p:cNvSpPr txBox="1"/>
          <p:nvPr/>
        </p:nvSpPr>
        <p:spPr>
          <a:xfrm>
            <a:off x="461210" y="3099137"/>
            <a:ext cx="8381999" cy="1015663"/>
          </a:xfrm>
          <a:prstGeom prst="rect">
            <a:avLst/>
          </a:prstGeom>
          <a:noFill/>
        </p:spPr>
        <p:txBody>
          <a:bodyPr wrap="square" rtlCol="0">
            <a:spAutoFit/>
          </a:bodyPr>
          <a:lstStyle/>
          <a:p>
            <a:r>
              <a:rPr lang="en-US" sz="1200" b="1" dirty="0"/>
              <a:t>UESC                                        Joint Base Lewis McChord		$30M      	 May 1, 2022</a:t>
            </a:r>
          </a:p>
          <a:p>
            <a:r>
              <a:rPr lang="en-US" sz="1200" b="1" dirty="0"/>
              <a:t>UESC		       Detroit Arsenal			$20M	 May 15, 2022</a:t>
            </a:r>
          </a:p>
          <a:p>
            <a:r>
              <a:rPr lang="en-US" sz="1200" b="1" dirty="0"/>
              <a:t>UESC		       Ft. Sill				$28M	 May 30, 2022</a:t>
            </a:r>
          </a:p>
          <a:p>
            <a:r>
              <a:rPr lang="en-US" sz="1200" b="1" dirty="0"/>
              <a:t>UESC		       Ft. Leavenworth			$12.5M	 June 30, 2022</a:t>
            </a:r>
          </a:p>
          <a:p>
            <a:endParaRPr lang="en-US" sz="1200" b="1" dirty="0"/>
          </a:p>
        </p:txBody>
      </p:sp>
      <p:sp>
        <p:nvSpPr>
          <p:cNvPr id="8" name="TextBox 7">
            <a:extLst>
              <a:ext uri="{FF2B5EF4-FFF2-40B4-BE49-F238E27FC236}">
                <a16:creationId xmlns:a16="http://schemas.microsoft.com/office/drawing/2014/main" id="{898681DD-65AE-4220-B594-0AC937C555F3}"/>
              </a:ext>
            </a:extLst>
          </p:cNvPr>
          <p:cNvSpPr txBox="1"/>
          <p:nvPr/>
        </p:nvSpPr>
        <p:spPr>
          <a:xfrm>
            <a:off x="457199" y="1364158"/>
            <a:ext cx="2667001" cy="276999"/>
          </a:xfrm>
          <a:prstGeom prst="rect">
            <a:avLst/>
          </a:prstGeom>
          <a:noFill/>
        </p:spPr>
        <p:txBody>
          <a:bodyPr wrap="square" rtlCol="0">
            <a:spAutoFit/>
          </a:bodyPr>
          <a:lstStyle/>
          <a:p>
            <a:r>
              <a:rPr lang="en-US" sz="1200" b="1" u="sng" dirty="0"/>
              <a:t>Projected FY23 Awards</a:t>
            </a:r>
          </a:p>
        </p:txBody>
      </p:sp>
      <p:sp>
        <p:nvSpPr>
          <p:cNvPr id="9" name="TextBox 8">
            <a:extLst>
              <a:ext uri="{FF2B5EF4-FFF2-40B4-BE49-F238E27FC236}">
                <a16:creationId xmlns:a16="http://schemas.microsoft.com/office/drawing/2014/main" id="{95D5F599-D23C-4779-9661-4C9324A60FFF}"/>
              </a:ext>
            </a:extLst>
          </p:cNvPr>
          <p:cNvSpPr txBox="1"/>
          <p:nvPr/>
        </p:nvSpPr>
        <p:spPr>
          <a:xfrm>
            <a:off x="457198" y="2853552"/>
            <a:ext cx="2667001" cy="276999"/>
          </a:xfrm>
          <a:prstGeom prst="rect">
            <a:avLst/>
          </a:prstGeom>
          <a:noFill/>
        </p:spPr>
        <p:txBody>
          <a:bodyPr wrap="square" rtlCol="0">
            <a:spAutoFit/>
          </a:bodyPr>
          <a:lstStyle/>
          <a:p>
            <a:r>
              <a:rPr lang="en-US" sz="1200" b="1" u="sng" dirty="0"/>
              <a:t>Projected FY24 Awards</a:t>
            </a:r>
          </a:p>
        </p:txBody>
      </p:sp>
    </p:spTree>
    <p:extLst>
      <p:ext uri="{BB962C8B-B14F-4D97-AF65-F5344CB8AC3E}">
        <p14:creationId xmlns:p14="http://schemas.microsoft.com/office/powerpoint/2010/main" val="285688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6"/>
          <p:cNvSpPr txBox="1">
            <a:spLocks noChangeArrowheads="1"/>
          </p:cNvSpPr>
          <p:nvPr/>
        </p:nvSpPr>
        <p:spPr bwMode="auto">
          <a:xfrm>
            <a:off x="304800" y="5943600"/>
            <a:ext cx="4953000" cy="707886"/>
          </a:xfrm>
          <a:prstGeom prst="rect">
            <a:avLst/>
          </a:prstGeom>
          <a:noFill/>
          <a:ln w="9525" algn="ctr">
            <a:noFill/>
            <a:miter lim="800000"/>
            <a:headEnd/>
            <a:tailEnd/>
          </a:ln>
        </p:spPr>
        <p:txBody>
          <a:bodyPr wrap="square" lIns="0" rIns="0" anchorCtr="1">
            <a:spAutoFit/>
          </a:bodyPr>
          <a:lstStyle/>
          <a:p>
            <a:r>
              <a:rPr lang="en-US" sz="1000" dirty="0"/>
              <a:t>1 March 2022:  This information will be updated on a quarterly basis and is subject to change. The installations identified above are in the pipeline but does not guarantee an RFP release. For the ESCO community we encourage refraining from contacting the installation but contact the UESC Program Manager for future information.</a:t>
            </a:r>
          </a:p>
        </p:txBody>
      </p:sp>
      <p:sp>
        <p:nvSpPr>
          <p:cNvPr id="4" name="Text Box 80"/>
          <p:cNvSpPr txBox="1">
            <a:spLocks noChangeArrowheads="1"/>
          </p:cNvSpPr>
          <p:nvPr/>
        </p:nvSpPr>
        <p:spPr bwMode="auto">
          <a:xfrm>
            <a:off x="152400" y="152401"/>
            <a:ext cx="3292889" cy="523220"/>
          </a:xfrm>
          <a:prstGeom prst="rect">
            <a:avLst/>
          </a:prstGeom>
          <a:noFill/>
          <a:ln w="9525">
            <a:noFill/>
            <a:miter lim="800000"/>
            <a:headEnd/>
            <a:tailEnd/>
          </a:ln>
        </p:spPr>
        <p:txBody>
          <a:bodyPr wrap="none">
            <a:spAutoFit/>
          </a:bodyPr>
          <a:lstStyle/>
          <a:p>
            <a:r>
              <a:rPr lang="en-US" sz="2800" b="1" dirty="0"/>
              <a:t>PPA RFP Forecast</a:t>
            </a:r>
            <a:endParaRPr lang="en-US" sz="2800" b="1"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545486790"/>
              </p:ext>
            </p:extLst>
          </p:nvPr>
        </p:nvGraphicFramePr>
        <p:xfrm>
          <a:off x="533400" y="609600"/>
          <a:ext cx="8229600" cy="2057400"/>
        </p:xfrm>
        <a:graphic>
          <a:graphicData uri="http://schemas.openxmlformats.org/drawingml/2006/table">
            <a:tbl>
              <a:tblPr firstRow="1" bandRow="1">
                <a:tableStyleId>{5C22544A-7EE6-4342-B048-85BDC9FD1C3A}</a:tableStyleId>
              </a:tblPr>
              <a:tblGrid>
                <a:gridCol w="2153540">
                  <a:extLst>
                    <a:ext uri="{9D8B030D-6E8A-4147-A177-3AD203B41FA5}">
                      <a16:colId xmlns:a16="http://schemas.microsoft.com/office/drawing/2014/main" val="20000"/>
                    </a:ext>
                  </a:extLst>
                </a:gridCol>
                <a:gridCol w="3076486">
                  <a:extLst>
                    <a:ext uri="{9D8B030D-6E8A-4147-A177-3AD203B41FA5}">
                      <a16:colId xmlns:a16="http://schemas.microsoft.com/office/drawing/2014/main" val="20001"/>
                    </a:ext>
                  </a:extLst>
                </a:gridCol>
                <a:gridCol w="942174">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68422">
                <a:tc>
                  <a:txBody>
                    <a:bodyPr/>
                    <a:lstStyle/>
                    <a:p>
                      <a:pPr algn="l" fontAlgn="ctr"/>
                      <a:r>
                        <a:rPr lang="en-US" sz="1200" b="1" i="0" u="none" strike="noStrike" kern="1200" dirty="0">
                          <a:ln>
                            <a:noFill/>
                          </a:ln>
                          <a:solidFill>
                            <a:schemeClr val="tx1"/>
                          </a:solidFill>
                          <a:latin typeface="Arial"/>
                          <a:ea typeface="+mn-ea"/>
                          <a:cs typeface="+mn-cs"/>
                        </a:rPr>
                        <a:t>Program</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l" fontAlgn="ctr"/>
                      <a:r>
                        <a:rPr lang="en-US" sz="1200" b="1" i="0" u="none" strike="noStrike" kern="1200" dirty="0">
                          <a:ln>
                            <a:noFill/>
                          </a:ln>
                          <a:solidFill>
                            <a:schemeClr val="tx1"/>
                          </a:solidFill>
                          <a:latin typeface="Arial"/>
                          <a:ea typeface="+mn-ea"/>
                          <a:cs typeface="+mn-cs"/>
                        </a:rPr>
                        <a:t>Installation</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kern="1200" dirty="0">
                          <a:ln>
                            <a:noFill/>
                          </a:ln>
                          <a:solidFill>
                            <a:schemeClr val="tx1"/>
                          </a:solidFill>
                          <a:latin typeface="Arial"/>
                          <a:ea typeface="+mn-ea"/>
                          <a:cs typeface="+mn-cs"/>
                        </a:rPr>
                        <a:t>Estimated Value</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kern="1200" dirty="0">
                          <a:ln>
                            <a:noFill/>
                          </a:ln>
                          <a:solidFill>
                            <a:schemeClr val="tx1"/>
                          </a:solidFill>
                          <a:latin typeface="Arial"/>
                          <a:ea typeface="+mn-ea"/>
                          <a:cs typeface="+mn-cs"/>
                        </a:rPr>
                        <a:t>RFP Release Date</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632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latin typeface="Arial" pitchFamily="34" charset="0"/>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l"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97264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latin typeface="Arial" pitchFamily="34" charset="0"/>
                        <a:cs typeface="Arial" pitchFamily="34" charset="0"/>
                      </a:endParaRPr>
                    </a:p>
                  </a:txBody>
                  <a:tcPr marL="0" marR="0" marT="0" marB="0" anchor="ctr">
                    <a:noFill/>
                  </a:tcPr>
                </a:tc>
                <a:tc>
                  <a:txBody>
                    <a:bodyPr/>
                    <a:lstStyle/>
                    <a:p>
                      <a:pPr marL="0" algn="l"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tc>
                  <a:txBody>
                    <a:bodyPr/>
                    <a:lstStyle/>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kern="1200" dirty="0">
                        <a:solidFill>
                          <a:srgbClr val="000000"/>
                        </a:solidFill>
                        <a:latin typeface="Arial" pitchFamily="34" charset="0"/>
                        <a:ea typeface="+mn-ea"/>
                        <a:cs typeface="Arial" pitchFamily="34" charset="0"/>
                      </a:endParaRPr>
                    </a:p>
                    <a:p>
                      <a:pPr marL="0" algn="ctr" defTabSz="914400" rtl="0" eaLnBrk="1" fontAlgn="b" latinLnBrk="0" hangingPunct="1"/>
                      <a:endParaRPr lang="en-US" sz="1000" b="1" i="0" u="none" strike="noStrike" kern="1200" dirty="0">
                        <a:solidFill>
                          <a:srgbClr val="000000"/>
                        </a:solidFill>
                        <a:latin typeface="Arial" pitchFamily="34" charset="0"/>
                        <a:ea typeface="+mn-ea"/>
                        <a:cs typeface="Arial" pitchFamily="34" charset="0"/>
                      </a:endParaRPr>
                    </a:p>
                  </a:txBody>
                  <a:tcPr marL="0" marR="0" marT="0" marB="0" anchor="ctr">
                    <a:no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A2E8079E-4A54-4FB3-A6A6-D14457519F9A}"/>
              </a:ext>
            </a:extLst>
          </p:cNvPr>
          <p:cNvSpPr txBox="1"/>
          <p:nvPr/>
        </p:nvSpPr>
        <p:spPr>
          <a:xfrm>
            <a:off x="493295" y="3028890"/>
            <a:ext cx="8077200" cy="400110"/>
          </a:xfrm>
          <a:prstGeom prst="rect">
            <a:avLst/>
          </a:prstGeom>
          <a:noFill/>
        </p:spPr>
        <p:txBody>
          <a:bodyPr wrap="square" rtlCol="0">
            <a:spAutoFit/>
          </a:bodyPr>
          <a:lstStyle/>
          <a:p>
            <a:pPr lvl="0" fontAlgn="b">
              <a:spcBef>
                <a:spcPts val="0"/>
              </a:spcBef>
              <a:spcAft>
                <a:spcPts val="0"/>
              </a:spcAft>
              <a:defRPr/>
            </a:pPr>
            <a:r>
              <a:rPr lang="en-US" sz="1000" b="1" dirty="0">
                <a:latin typeface="Arial" pitchFamily="34" charset="0"/>
                <a:cs typeface="Arial" pitchFamily="34" charset="0"/>
              </a:rPr>
              <a:t>There are no RFPs scheduled to be released at this time for PPA.  Please contact the PPA Program Manager, Patricia Mooneyham at 256-895-7481 with any questions you may have.</a:t>
            </a:r>
            <a:endParaRPr lang="en-US" sz="1000" b="1" dirty="0">
              <a:solidFill>
                <a:srgbClr val="00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id="{3C8EBA33-7CA9-467A-8AE3-AA49F7F10D40}"/>
              </a:ext>
            </a:extLst>
          </p:cNvPr>
          <p:cNvSpPr txBox="1"/>
          <p:nvPr/>
        </p:nvSpPr>
        <p:spPr>
          <a:xfrm>
            <a:off x="457200" y="1371600"/>
            <a:ext cx="8001000" cy="276999"/>
          </a:xfrm>
          <a:prstGeom prst="rect">
            <a:avLst/>
          </a:prstGeom>
          <a:noFill/>
        </p:spPr>
        <p:txBody>
          <a:bodyPr wrap="square" rtlCol="0">
            <a:spAutoFit/>
          </a:bodyPr>
          <a:lstStyle/>
          <a:p>
            <a:r>
              <a:rPr lang="en-US" sz="1200" b="1" dirty="0"/>
              <a:t>PPA                                          None                                                              $0                           None</a:t>
            </a:r>
            <a:r>
              <a:rPr lang="en-US" sz="1200" dirty="0"/>
              <a:t> </a:t>
            </a:r>
          </a:p>
        </p:txBody>
      </p:sp>
    </p:spTree>
    <p:extLst>
      <p:ext uri="{BB962C8B-B14F-4D97-AF65-F5344CB8AC3E}">
        <p14:creationId xmlns:p14="http://schemas.microsoft.com/office/powerpoint/2010/main" val="1391236485"/>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art Templates">
  <a:themeElements>
    <a:clrScheme name="USACE TEMPLATE - CHARTS">
      <a:dk1>
        <a:sysClr val="windowText" lastClr="000000"/>
      </a:dk1>
      <a:lt1>
        <a:sysClr val="window" lastClr="FFFFFF"/>
      </a:lt1>
      <a:dk2>
        <a:srgbClr val="323232"/>
      </a:dk2>
      <a:lt2>
        <a:srgbClr val="E3DED1"/>
      </a:lt2>
      <a:accent1>
        <a:srgbClr val="6E8778"/>
      </a:accent1>
      <a:accent2>
        <a:srgbClr val="EF4135"/>
      </a:accent2>
      <a:accent3>
        <a:srgbClr val="FCAE3B"/>
      </a:accent3>
      <a:accent4>
        <a:srgbClr val="50771B"/>
      </a:accent4>
      <a:accent5>
        <a:srgbClr val="C19859"/>
      </a:accent5>
      <a:accent6>
        <a:srgbClr val="3E6682"/>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USACE_PPT_2016_rebranding.pptx" id="{CEB059C5-7194-47C6-A8DD-91C762B0C57F}" vid="{F0989F61-E7C0-451E-B601-90DAD39D86F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EBF96FD2491141976B99BEE70D294E" ma:contentTypeVersion="0" ma:contentTypeDescription="Create a new document." ma:contentTypeScope="" ma:versionID="9f03cc1481eb2df38233b0c77ba7615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EA49CC4-A518-4F72-B0A0-887429572AE7}">
  <ds:schemaRefs>
    <ds:schemaRef ds:uri="http://schemas.microsoft.com/sharepoint/v3/contenttype/forms"/>
  </ds:schemaRefs>
</ds:datastoreItem>
</file>

<file path=customXml/itemProps2.xml><?xml version="1.0" encoding="utf-8"?>
<ds:datastoreItem xmlns:ds="http://schemas.openxmlformats.org/officeDocument/2006/customXml" ds:itemID="{7F91C802-FC33-4FCA-B492-9889941FE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C09E01-0F34-4061-8F3C-32E1616B9730}">
  <ds:schemaRef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11599</TotalTime>
  <Words>446</Words>
  <Application>Microsoft Office PowerPoint</Application>
  <PresentationFormat>On-screen Show (4:3)</PresentationFormat>
  <Paragraphs>41</Paragraphs>
  <Slides>3</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vt:i4>
      </vt:variant>
    </vt:vector>
  </HeadingPairs>
  <TitlesOfParts>
    <vt:vector size="11" baseType="lpstr">
      <vt:lpstr>Arial</vt:lpstr>
      <vt:lpstr>Calibri</vt:lpstr>
      <vt:lpstr>Calibri Light</vt:lpstr>
      <vt:lpstr>Wingdings</vt:lpstr>
      <vt:lpstr>Wingdings 3</vt:lpstr>
      <vt:lpstr>Custom Design</vt:lpstr>
      <vt:lpstr>Chart Templates</vt:lpstr>
      <vt:lpstr>1_Custom Design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Bergeson, Kristen A CIV USARMY CEHNC (USA)</cp:lastModifiedBy>
  <cp:revision>345</cp:revision>
  <cp:lastPrinted>2019-04-01T17:18:39Z</cp:lastPrinted>
  <dcterms:created xsi:type="dcterms:W3CDTF">2009-05-21T17:19:18Z</dcterms:created>
  <dcterms:modified xsi:type="dcterms:W3CDTF">2022-03-21T20:38:30Z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